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8" r:id="rId2"/>
    <p:sldId id="285" r:id="rId3"/>
    <p:sldId id="291" r:id="rId4"/>
    <p:sldId id="303" r:id="rId5"/>
    <p:sldId id="304" r:id="rId6"/>
    <p:sldId id="306" r:id="rId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1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75D"/>
    <a:srgbClr val="5D5C62"/>
    <a:srgbClr val="00A0A0"/>
    <a:srgbClr val="BDDCE1"/>
    <a:srgbClr val="242524"/>
    <a:srgbClr val="5AADB9"/>
    <a:srgbClr val="000000"/>
    <a:srgbClr val="0C473E"/>
    <a:srgbClr val="151726"/>
    <a:srgbClr val="202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675" y="51"/>
      </p:cViewPr>
      <p:guideLst>
        <p:guide pos="71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D3575-3C31-4FC7-B2E6-52C4B0331A33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3BEDF-5A32-4EF8-A091-DE80F6F165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683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3CDE8-84C9-439D-88FA-2A7C13AC0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00DBC1-C2E5-4CF2-80E9-0469EB4A0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6A2550-6146-484E-A2FE-FAB4F0E39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03DDB-45EC-4A4F-8EBA-701DBEA3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E7B12-10E4-4F66-9983-F76B6FE7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9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EC156F-5D76-4035-9AC8-02EEB399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998FEE-7EF2-4BA0-83CE-04EB2D122F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C5650D-D7E7-40B5-AADB-7CB604E3C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CB2715-3619-4FB2-A139-43C559D9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968B0-F3AB-4062-BCC9-F7CB92AA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4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B7F1486-E819-47B4-878C-9997C7010B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38C56B-6714-4456-B215-497704DE7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A7CFB-AF26-4CE2-BBF4-BFA7E549D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4ECF6B-6197-4D65-A266-CA7485BC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EC5C79-557E-4734-8AB2-B0233E78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3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184DA-7C63-466B-A4FD-E917118ED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84CAA-A13B-48B5-8B8F-B3AC1CF9A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EB950-7E26-49D1-AA69-45B88F13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930F4-7503-44E4-B094-EC2F92121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C23483-FAF0-4988-9C10-A077F9F75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39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86EB4-5E00-471B-82AE-D8E0E18CC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4B400-B131-4034-BEAC-003A20AFE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1EEAAC-0339-4D6C-B0AF-3AEF19AA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7C4766-631C-4951-B529-41CB1854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7670F-D310-4930-9A8A-7F657617C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87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E2F2E0-206F-44D6-A725-974C5B909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69F178-1E2C-4391-A6D0-FE05EE20E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1AEAE4-FD84-4503-A441-AA175B68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1C83C7-7311-4A45-9C7D-2C6AE7D2D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47FD98-FC67-4B18-956C-CA9C79B13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0DF947-6EC4-4257-9EE1-4ADA60B1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1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33C57-F653-4C16-B0E0-D0B658E3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E0CA19-8A80-45FA-B0AD-7D06CEBB4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A60C68-1B46-4BD9-9CD5-BDA815AF9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E082F7-1417-4ED0-9CFE-09DA21038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22FD4FC-063A-4A11-8EF6-1D162D18D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0E5C23-E401-4D1A-8E6D-4410AB2F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5776B8-F3B6-4CBE-B506-44B53B1F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90AE3A-3521-459F-851B-FCA5A6F71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5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AE72E-4C34-47BB-BF79-0C7CFAEFC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C57B74-C475-4FD0-8D46-B87B689D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A5E7F1-1933-400C-B834-E38396FA2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1B55C2-CBC8-4AAB-9626-399C84B3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99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DA3A50-E554-4858-985B-B16A4942B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774651-E6CB-46A8-BB2A-33A7EEFC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418C90-60FD-495E-993D-444D0943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708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9588C-8F61-462C-BEE9-82528AF2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9974A-D5C5-48C7-BC2F-8861A1BE2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866E4A-7CFE-42E3-A4F4-2600F7FD8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9EEC8D-75A1-43D9-8D78-831CCBF0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7B783B-4297-4015-9900-BB70382E9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2828B6-38CB-4E72-9A08-9064573FD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19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67890-1586-40BD-80BB-6FFF58A7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C418EA-D1D1-4F56-9724-718950FAC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2705A-04C8-4731-B1B8-352EE10BF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4EDFF5-EB99-4E0D-979F-B141B574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80802D-CD7D-4401-A9EF-CD9EE0FD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478612-FFE9-4799-89E1-C172B722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0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8F2A8-0C29-4483-AD6D-08B71D92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794FC6-4202-4155-B815-D22EC0982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D9CAF-72B6-44EF-B387-486A25EED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2FAF-94A3-4FC9-9A06-DF5A901EF004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75716-5709-43E5-AD5E-8EB56F184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E0C5A-FCD4-4289-87FE-132BAB2A1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7C2B1-19ED-4A65-A674-036A82423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3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6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4768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9" y="427289"/>
            <a:ext cx="387694" cy="306798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C14A59D-18AD-4558-BEAE-913808440623}"/>
              </a:ext>
            </a:extLst>
          </p:cNvPr>
          <p:cNvSpPr txBox="1">
            <a:spLocks/>
          </p:cNvSpPr>
          <p:nvPr/>
        </p:nvSpPr>
        <p:spPr>
          <a:xfrm>
            <a:off x="418527" y="5764958"/>
            <a:ext cx="3329907" cy="6498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  <a:spcBef>
                <a:spcPts val="600"/>
              </a:spcBef>
            </a:pPr>
            <a:endParaRPr lang="ru-RU" sz="900" dirty="0">
              <a:solidFill>
                <a:schemeClr val="bg1"/>
              </a:solidFill>
              <a:latin typeface="Arial" panose="020B0604020202020204" pitchFamily="34" charset="0"/>
              <a:ea typeface="Inter Semi Bold" panose="02000703000000020004" pitchFamily="50" charset="0"/>
              <a:cs typeface="Arial" panose="020B0604020202020204" pitchFamily="34" charset="0"/>
            </a:endParaRPr>
          </a:p>
          <a:p>
            <a:pPr algn="l">
              <a:lnSpc>
                <a:spcPct val="70000"/>
              </a:lnSpc>
              <a:spcBef>
                <a:spcPts val="600"/>
              </a:spcBef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rPr>
              <a:t>АВТОМАТИЗИРОВАННЫЕ </a:t>
            </a:r>
          </a:p>
          <a:p>
            <a:pPr algn="l">
              <a:lnSpc>
                <a:spcPct val="70000"/>
              </a:lnSpc>
              <a:spcBef>
                <a:spcPts val="600"/>
              </a:spcBef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rPr>
              <a:t>СИСТЕМЫ </a:t>
            </a:r>
          </a:p>
          <a:p>
            <a:pPr algn="l">
              <a:lnSpc>
                <a:spcPct val="70000"/>
              </a:lnSpc>
              <a:spcBef>
                <a:spcPts val="600"/>
              </a:spcBef>
            </a:pPr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rPr>
              <a:t>УПРАВЛЕНИЯ  </a:t>
            </a:r>
            <a:endParaRPr lang="en-US" sz="1050" b="1" dirty="0">
              <a:solidFill>
                <a:schemeClr val="bg1"/>
              </a:solidFill>
              <a:latin typeface="Arial" panose="020B0604020202020204" pitchFamily="34" charset="0"/>
              <a:ea typeface="Inter Semi Bold" panose="02000703000000020004" pitchFamily="50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A61B94-6474-44B2-8523-5387B794BB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91" y="3552409"/>
            <a:ext cx="1353315" cy="2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5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9" y="427087"/>
            <a:ext cx="387694" cy="307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33" y="660750"/>
            <a:ext cx="4146974" cy="73695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542F82-8F59-4483-B8C4-658A80963F73}"/>
              </a:ext>
            </a:extLst>
          </p:cNvPr>
          <p:cNvSpPr/>
          <p:nvPr/>
        </p:nvSpPr>
        <p:spPr>
          <a:xfrm>
            <a:off x="1009803" y="1019344"/>
            <a:ext cx="4307868" cy="6450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«СКУД ЗП-БИЛ»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Автоматизированная система учета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1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предназначена для автоматизации и цифровизации процессов учета организации питания военнослужащих</a:t>
            </a:r>
          </a:p>
          <a:p>
            <a:pPr>
              <a:spcAft>
                <a:spcPts val="0"/>
              </a:spcAft>
            </a:pPr>
            <a:r>
              <a:rPr lang="ru-RU" sz="11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столовых войсковых частей Министерства обороны</a:t>
            </a:r>
          </a:p>
          <a:p>
            <a:pPr algn="just">
              <a:spcAft>
                <a:spcPts val="0"/>
              </a:spcAft>
            </a:pPr>
            <a:endParaRPr lang="ru-RU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2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ru-RU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7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b="1" dirty="0">
                <a:solidFill>
                  <a:srgbClr val="00A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СИСТЕМА ОБЕСПЕЧИВАЕТ: </a:t>
            </a:r>
          </a:p>
          <a:p>
            <a:pPr algn="just">
              <a:spcAft>
                <a:spcPts val="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биометрическую идентификацию личности                        по лицу для получения питания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автоматическую постановку и снятие с довольствия       на основе приказов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оперативное управление заказом питания               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(отказ/восстановление) самими военнослужащими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эффективности контроля должностными лицами за расходом продуктов и дисциплиной питания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ru-RU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исключение человеческого фактора и минимизацию ошибок в учете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effectLst/>
              <a:latin typeface="Arial" panose="020B0604020202020204" pitchFamily="34" charset="0"/>
              <a:ea typeface="Liberation Serif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6FAC4-4773-479B-9ADB-BEAAC16C0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21" y="428756"/>
            <a:ext cx="387694" cy="307204"/>
          </a:xfrm>
          <a:prstGeom prst="rect">
            <a:avLst/>
          </a:prstGeom>
        </p:spPr>
      </p:pic>
      <p:pic>
        <p:nvPicPr>
          <p:cNvPr id="11" name="Picture 4" descr="https://stilsoft.ru/images/catalog/9514.jpg">
            <a:extLst>
              <a:ext uri="{FF2B5EF4-FFF2-40B4-BE49-F238E27FC236}">
                <a16:creationId xmlns:a16="http://schemas.microsoft.com/office/drawing/2014/main" id="{CDA7D900-B8ED-4150-8256-DD60E6C51BF1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1" r="23832"/>
          <a:stretch/>
        </p:blipFill>
        <p:spPr bwMode="auto">
          <a:xfrm>
            <a:off x="5849954" y="2924681"/>
            <a:ext cx="1012190" cy="1876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35C137-A44E-4884-B12A-55ADD7D7CA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20728"/>
          <a:stretch/>
        </p:blipFill>
        <p:spPr>
          <a:xfrm>
            <a:off x="9994817" y="3384413"/>
            <a:ext cx="1614467" cy="1533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0A716B-054E-4BE4-BFBA-D621C5A65BE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44" t="29598" r="27795" b="2648"/>
          <a:stretch/>
        </p:blipFill>
        <p:spPr>
          <a:xfrm>
            <a:off x="7164674" y="2085116"/>
            <a:ext cx="1660174" cy="45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0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https://stilsoft.ru/images/catalog/9514.jpg">
            <a:extLst>
              <a:ext uri="{FF2B5EF4-FFF2-40B4-BE49-F238E27FC236}">
                <a16:creationId xmlns:a16="http://schemas.microsoft.com/office/drawing/2014/main" id="{13E246EB-57E9-4EB8-88C9-BAA9C176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60" y="2303230"/>
            <a:ext cx="1520571" cy="148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F69D829-80BB-42AC-9233-0BA9D430F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63305" r="67155" b="25361"/>
          <a:stretch/>
        </p:blipFill>
        <p:spPr>
          <a:xfrm>
            <a:off x="7555324" y="4513396"/>
            <a:ext cx="1575261" cy="1283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9" y="427087"/>
            <a:ext cx="387694" cy="307204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18101" y="5723993"/>
            <a:ext cx="3618323" cy="127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500"/>
              </a:lnSpc>
            </a:pPr>
            <a:endParaRPr lang="ru-RU" sz="3200" b="1" dirty="0">
              <a:solidFill>
                <a:srgbClr val="1194AA"/>
              </a:solidFill>
              <a:latin typeface="Arial" panose="020B0604020202020204" pitchFamily="34" charset="0"/>
              <a:ea typeface="Inter ExtraBold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76FAC4-4773-479B-9ADB-BEAAC16C0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7" y="428959"/>
            <a:ext cx="387694" cy="306798"/>
          </a:xfrm>
          <a:prstGeom prst="rect">
            <a:avLst/>
          </a:prstGeom>
        </p:spPr>
      </p:pic>
      <p:sp>
        <p:nvSpPr>
          <p:cNvPr id="20" name="Надпись 26">
            <a:extLst>
              <a:ext uri="{FF2B5EF4-FFF2-40B4-BE49-F238E27FC236}">
                <a16:creationId xmlns:a16="http://schemas.microsoft.com/office/drawing/2014/main" id="{C948D93E-A7AC-4082-9780-19C037E66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871" y="6004965"/>
            <a:ext cx="92616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ФОЙЕ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9E951E7-52EF-48D4-8533-127CF0660F97}"/>
              </a:ext>
            </a:extLst>
          </p:cNvPr>
          <p:cNvSpPr/>
          <p:nvPr/>
        </p:nvSpPr>
        <p:spPr>
          <a:xfrm>
            <a:off x="7302138" y="2133825"/>
            <a:ext cx="3892732" cy="3766232"/>
          </a:xfrm>
          <a:prstGeom prst="roundRect">
            <a:avLst>
              <a:gd name="adj" fmla="val 11137"/>
            </a:avLst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адпись 26">
            <a:extLst>
              <a:ext uri="{FF2B5EF4-FFF2-40B4-BE49-F238E27FC236}">
                <a16:creationId xmlns:a16="http://schemas.microsoft.com/office/drawing/2014/main" id="{ACB20A2D-90CA-4950-9B99-6B00B30C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6982" y="5986641"/>
            <a:ext cx="1725194" cy="26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СТОЛОВАЯ 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12" descr="монитор повара">
            <a:extLst>
              <a:ext uri="{FF2B5EF4-FFF2-40B4-BE49-F238E27FC236}">
                <a16:creationId xmlns:a16="http://schemas.microsoft.com/office/drawing/2014/main" id="{EBE5E3EA-E49A-4688-9E65-CF078631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24" y="2224254"/>
            <a:ext cx="2005171" cy="16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EE6266-F395-4BD8-909F-E765F5D01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7" t="62405" r="39957" b="29453"/>
          <a:stretch/>
        </p:blipFill>
        <p:spPr>
          <a:xfrm>
            <a:off x="9231970" y="4513396"/>
            <a:ext cx="1725194" cy="9817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AE7F2D-44C0-4855-986E-2C2C38F5A5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43" t="17080" r="53430" b="71349"/>
          <a:stretch/>
        </p:blipFill>
        <p:spPr>
          <a:xfrm>
            <a:off x="2651043" y="2771096"/>
            <a:ext cx="1631904" cy="369434"/>
          </a:xfrm>
          <a:prstGeom prst="rect">
            <a:avLst/>
          </a:prstGeom>
        </p:spPr>
      </p:pic>
      <p:sp>
        <p:nvSpPr>
          <p:cNvPr id="31" name="Надпись 10">
            <a:extLst>
              <a:ext uri="{FF2B5EF4-FFF2-40B4-BE49-F238E27FC236}">
                <a16:creationId xmlns:a16="http://schemas.microsoft.com/office/drawing/2014/main" id="{BC625212-3E1D-42DB-B38A-5DD8BDCB0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7449" y="3819154"/>
            <a:ext cx="1725194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IP-ТЕРМИНАЛ                          </a:t>
            </a:r>
            <a:endParaRPr kumimoji="0" lang="en-US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БИОМЕТРИЧЕСКОЙ</a:t>
            </a:r>
            <a:endParaRPr kumimoji="0" lang="en-US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ИДЕНТИФИКАЦИИ</a:t>
            </a:r>
            <a:endParaRPr kumimoji="0" lang="en-US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Надпись 13">
            <a:extLst>
              <a:ext uri="{FF2B5EF4-FFF2-40B4-BE49-F238E27FC236}">
                <a16:creationId xmlns:a16="http://schemas.microsoft.com/office/drawing/2014/main" id="{08F947D5-D7A0-47C9-8648-3517B83AA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222" y="3818677"/>
            <a:ext cx="1622425" cy="40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ИНФОРМАЦИОННЫЙ</a:t>
            </a:r>
            <a:endParaRPr kumimoji="0" lang="ru-RU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ТЕРМИНАЛ ПОВАРА                         </a:t>
            </a:r>
            <a:endParaRPr kumimoji="0" lang="ru-RU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Надпись 10">
            <a:extLst>
              <a:ext uri="{FF2B5EF4-FFF2-40B4-BE49-F238E27FC236}">
                <a16:creationId xmlns:a16="http://schemas.microsoft.com/office/drawing/2014/main" id="{35E66D1C-4A7E-4821-AA32-6584AF64D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996" y="2206369"/>
            <a:ext cx="1725194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КИОСК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«УСЛУГИ СТОЛОВОЙ»</a:t>
            </a:r>
            <a:endParaRPr kumimoji="0" lang="en-US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F547F673-2D27-49AB-9CFD-B1E83D3E0E3C}"/>
              </a:ext>
            </a:extLst>
          </p:cNvPr>
          <p:cNvSpPr/>
          <p:nvPr/>
        </p:nvSpPr>
        <p:spPr>
          <a:xfrm>
            <a:off x="7302138" y="829024"/>
            <a:ext cx="3892732" cy="888274"/>
          </a:xfrm>
          <a:prstGeom prst="roundRect">
            <a:avLst>
              <a:gd name="adj" fmla="val 35540"/>
            </a:avLst>
          </a:prstGeom>
          <a:noFill/>
          <a:ln w="57150">
            <a:solidFill>
              <a:srgbClr val="BDD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104EC3-F168-409C-9B8B-554CBBB86475}"/>
              </a:ext>
            </a:extLst>
          </p:cNvPr>
          <p:cNvSpPr txBox="1"/>
          <p:nvPr/>
        </p:nvSpPr>
        <p:spPr>
          <a:xfrm>
            <a:off x="7511239" y="949283"/>
            <a:ext cx="156754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ПАК </a:t>
            </a:r>
          </a:p>
          <a:p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УПРАВЛЕНИЯ СИСТЕМОЙ</a:t>
            </a:r>
          </a:p>
        </p:txBody>
      </p:sp>
      <p:pic>
        <p:nvPicPr>
          <p:cNvPr id="41" name="Рисунок 208" descr="https://stilsoft.ru/images/catalog/8177.jpg">
            <a:extLst>
              <a:ext uri="{FF2B5EF4-FFF2-40B4-BE49-F238E27FC236}">
                <a16:creationId xmlns:a16="http://schemas.microsoft.com/office/drawing/2014/main" id="{0FB898A3-E065-4B7D-BF23-C21E3217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724" y="895352"/>
            <a:ext cx="1008686" cy="74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 descr="Сервер баз данных - серверное оборудование от Servermall ➤ Ташкент,  Узбекистан">
            <a:extLst>
              <a:ext uri="{FF2B5EF4-FFF2-40B4-BE49-F238E27FC236}">
                <a16:creationId xmlns:a16="http://schemas.microsoft.com/office/drawing/2014/main" id="{5B2A6D55-FD34-46B9-9222-7509A9930AD2}"/>
              </a:ext>
            </a:extLst>
          </p:cNvPr>
          <p:cNvPicPr/>
          <p:nvPr/>
        </p:nvPicPr>
        <p:blipFill rotWithShape="1"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7419" r="28876" b="16334"/>
          <a:stretch/>
        </p:blipFill>
        <p:spPr bwMode="auto">
          <a:xfrm>
            <a:off x="9811345" y="864134"/>
            <a:ext cx="856192" cy="787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Рисунок 42" descr="Сервер базы данных – Бесплатные иконки: технологии">
            <a:extLst>
              <a:ext uri="{FF2B5EF4-FFF2-40B4-BE49-F238E27FC236}">
                <a16:creationId xmlns:a16="http://schemas.microsoft.com/office/drawing/2014/main" id="{5D800275-02E7-4809-8EA8-A9F147253146}"/>
              </a:ext>
            </a:extLst>
          </p:cNvPr>
          <p:cNvPicPr/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684" y="1243958"/>
            <a:ext cx="296853" cy="31159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Надпись 106">
            <a:extLst>
              <a:ext uri="{FF2B5EF4-FFF2-40B4-BE49-F238E27FC236}">
                <a16:creationId xmlns:a16="http://schemas.microsoft.com/office/drawing/2014/main" id="{7A2E0620-577A-4E2D-8BE9-E01511F7B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9125" y="682063"/>
            <a:ext cx="698864" cy="350245"/>
          </a:xfrm>
          <a:prstGeom prst="roundRect">
            <a:avLst/>
          </a:prstGeom>
          <a:solidFill>
            <a:srgbClr val="00A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ДСП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2DE651A-9ACA-4088-A4CB-CD852AF549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43" t="27832" r="53430" b="34967"/>
          <a:stretch/>
        </p:blipFill>
        <p:spPr>
          <a:xfrm>
            <a:off x="2651043" y="3239567"/>
            <a:ext cx="1631904" cy="1187677"/>
          </a:xfrm>
          <a:prstGeom prst="rect">
            <a:avLst/>
          </a:prstGeom>
        </p:spPr>
      </p:pic>
      <p:sp>
        <p:nvSpPr>
          <p:cNvPr id="28" name="Скругленный прямоугольник 1">
            <a:extLst>
              <a:ext uri="{FF2B5EF4-FFF2-40B4-BE49-F238E27FC236}">
                <a16:creationId xmlns:a16="http://schemas.microsoft.com/office/drawing/2014/main" id="{2A0F5CF9-40DB-4AB5-AE79-D2D16DA6BD3B}"/>
              </a:ext>
            </a:extLst>
          </p:cNvPr>
          <p:cNvSpPr/>
          <p:nvPr/>
        </p:nvSpPr>
        <p:spPr>
          <a:xfrm>
            <a:off x="1326291" y="3429000"/>
            <a:ext cx="297566" cy="278629"/>
          </a:xfrm>
          <a:prstGeom prst="roundRect">
            <a:avLst>
              <a:gd name="adj" fmla="val 20126"/>
            </a:avLst>
          </a:prstGeom>
          <a:solidFill>
            <a:srgbClr val="96DB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29" name="Скругленный прямоугольник 17">
            <a:extLst>
              <a:ext uri="{FF2B5EF4-FFF2-40B4-BE49-F238E27FC236}">
                <a16:creationId xmlns:a16="http://schemas.microsoft.com/office/drawing/2014/main" id="{A14115C3-2244-4B36-AAC5-586031917F99}"/>
              </a:ext>
            </a:extLst>
          </p:cNvPr>
          <p:cNvSpPr/>
          <p:nvPr/>
        </p:nvSpPr>
        <p:spPr>
          <a:xfrm>
            <a:off x="1228239" y="3338195"/>
            <a:ext cx="167017" cy="165694"/>
          </a:xfrm>
          <a:prstGeom prst="roundRect">
            <a:avLst>
              <a:gd name="adj" fmla="val 24575"/>
            </a:avLst>
          </a:prstGeom>
          <a:solidFill>
            <a:srgbClr val="96DB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34" name="Скругленный прямоугольник 21">
            <a:extLst>
              <a:ext uri="{FF2B5EF4-FFF2-40B4-BE49-F238E27FC236}">
                <a16:creationId xmlns:a16="http://schemas.microsoft.com/office/drawing/2014/main" id="{C5DCD58E-4F83-497E-A738-265EA153AB73}"/>
              </a:ext>
            </a:extLst>
          </p:cNvPr>
          <p:cNvSpPr/>
          <p:nvPr/>
        </p:nvSpPr>
        <p:spPr>
          <a:xfrm>
            <a:off x="10997604" y="4119732"/>
            <a:ext cx="368092" cy="368092"/>
          </a:xfrm>
          <a:prstGeom prst="roundRect">
            <a:avLst>
              <a:gd name="adj" fmla="val 21688"/>
            </a:avLst>
          </a:prstGeom>
          <a:solidFill>
            <a:srgbClr val="96DB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37" name="Скругленный прямоугольник 31">
            <a:extLst>
              <a:ext uri="{FF2B5EF4-FFF2-40B4-BE49-F238E27FC236}">
                <a16:creationId xmlns:a16="http://schemas.microsoft.com/office/drawing/2014/main" id="{D2BBB2F6-E7AC-40E7-9D00-8BF06CD83345}"/>
              </a:ext>
            </a:extLst>
          </p:cNvPr>
          <p:cNvSpPr/>
          <p:nvPr/>
        </p:nvSpPr>
        <p:spPr>
          <a:xfrm>
            <a:off x="11289717" y="4049582"/>
            <a:ext cx="178628" cy="197956"/>
          </a:xfrm>
          <a:prstGeom prst="roundRect">
            <a:avLst>
              <a:gd name="adj" fmla="val 21688"/>
            </a:avLst>
          </a:prstGeom>
          <a:solidFill>
            <a:srgbClr val="96DBE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38" name="Скругленный прямоугольник 26">
            <a:extLst>
              <a:ext uri="{FF2B5EF4-FFF2-40B4-BE49-F238E27FC236}">
                <a16:creationId xmlns:a16="http://schemas.microsoft.com/office/drawing/2014/main" id="{794D4F53-7810-4B06-8C7C-1BC07A0B10DC}"/>
              </a:ext>
            </a:extLst>
          </p:cNvPr>
          <p:cNvSpPr/>
          <p:nvPr/>
        </p:nvSpPr>
        <p:spPr>
          <a:xfrm>
            <a:off x="11139143" y="2678019"/>
            <a:ext cx="213684" cy="213684"/>
          </a:xfrm>
          <a:prstGeom prst="roundRect">
            <a:avLst>
              <a:gd name="adj" fmla="val 7255"/>
            </a:avLst>
          </a:prstGeom>
          <a:solidFill>
            <a:srgbClr val="96DBE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48" name="Скругленный прямоугольник 25">
            <a:extLst>
              <a:ext uri="{FF2B5EF4-FFF2-40B4-BE49-F238E27FC236}">
                <a16:creationId xmlns:a16="http://schemas.microsoft.com/office/drawing/2014/main" id="{F6B8919A-5B9E-4525-BB86-A425F72B054A}"/>
              </a:ext>
            </a:extLst>
          </p:cNvPr>
          <p:cNvSpPr/>
          <p:nvPr/>
        </p:nvSpPr>
        <p:spPr>
          <a:xfrm>
            <a:off x="997130" y="4049583"/>
            <a:ext cx="178527" cy="173046"/>
          </a:xfrm>
          <a:prstGeom prst="roundRect">
            <a:avLst>
              <a:gd name="adj" fmla="val 20929"/>
            </a:avLst>
          </a:prstGeom>
          <a:solidFill>
            <a:srgbClr val="96DBE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49" name="Скругленный прямоугольник 25">
            <a:extLst>
              <a:ext uri="{FF2B5EF4-FFF2-40B4-BE49-F238E27FC236}">
                <a16:creationId xmlns:a16="http://schemas.microsoft.com/office/drawing/2014/main" id="{FB046072-C945-4050-9164-557162BC4AF0}"/>
              </a:ext>
            </a:extLst>
          </p:cNvPr>
          <p:cNvSpPr/>
          <p:nvPr/>
        </p:nvSpPr>
        <p:spPr>
          <a:xfrm>
            <a:off x="11498725" y="2865182"/>
            <a:ext cx="124565" cy="113044"/>
          </a:xfrm>
          <a:prstGeom prst="roundRect">
            <a:avLst>
              <a:gd name="adj" fmla="val 20929"/>
            </a:avLst>
          </a:prstGeom>
          <a:solidFill>
            <a:srgbClr val="96DBE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BABC8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D3425B7-5CE7-48C9-B86B-B45EB860C005}"/>
              </a:ext>
            </a:extLst>
          </p:cNvPr>
          <p:cNvSpPr/>
          <p:nvPr/>
        </p:nvSpPr>
        <p:spPr>
          <a:xfrm>
            <a:off x="418101" y="5826301"/>
            <a:ext cx="3871691" cy="96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3200" b="1" dirty="0">
                <a:solidFill>
                  <a:srgbClr val="00A0A0"/>
                </a:solidFill>
                <a:latin typeface="Arial" panose="020B0604020202020204" pitchFamily="34" charset="0"/>
                <a:ea typeface="Inter ExtraBold" panose="020B0502030000000004" pitchFamily="34" charset="0"/>
                <a:cs typeface="Arial" panose="020B0604020202020204" pitchFamily="34" charset="0"/>
              </a:rPr>
              <a:t>«СКУД ЗП-БИЛ»</a:t>
            </a:r>
          </a:p>
          <a:p>
            <a:pPr algn="just">
              <a:lnSpc>
                <a:spcPct val="90000"/>
              </a:lnSpc>
            </a:pPr>
            <a:endParaRPr lang="ru-RU" sz="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05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000" dirty="0">
              <a:effectLst/>
              <a:latin typeface="Arial" panose="020B0604020202020204" pitchFamily="34" charset="0"/>
              <a:ea typeface="Liberation Serif"/>
              <a:cs typeface="Arial" panose="020B0604020202020204" pitchFamily="34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A2FE8B8-720D-4DBB-BAFC-7A7EB06485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" y="427087"/>
            <a:ext cx="387694" cy="30720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14FE386-3CBF-48F1-9744-853B1F74F07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8244" t="29598" r="27795" b="2648"/>
          <a:stretch/>
        </p:blipFill>
        <p:spPr>
          <a:xfrm>
            <a:off x="4605099" y="1597837"/>
            <a:ext cx="1614467" cy="44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9" y="427087"/>
            <a:ext cx="387694" cy="30720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542F82-8F59-4483-B8C4-658A80963F73}"/>
              </a:ext>
            </a:extLst>
          </p:cNvPr>
          <p:cNvSpPr/>
          <p:nvPr/>
        </p:nvSpPr>
        <p:spPr>
          <a:xfrm>
            <a:off x="1009802" y="1019344"/>
            <a:ext cx="793281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IP-</a:t>
            </a: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ТЕРМИНАЛ БИОМЕТРИЧЕСКОЙ ИДЕНТИФИКАЦИИ 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effectLst/>
              <a:latin typeface="Arial" panose="020B0604020202020204" pitchFamily="34" charset="0"/>
              <a:ea typeface="Liberation Serif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6FAC4-4773-479B-9ADB-BEAAC16C0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21" y="428756"/>
            <a:ext cx="387694" cy="3072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8F57BD-F23F-4BFD-8082-8CF98BD041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20728"/>
          <a:stretch/>
        </p:blipFill>
        <p:spPr>
          <a:xfrm>
            <a:off x="7380790" y="2234883"/>
            <a:ext cx="1614467" cy="1533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5D5157-D613-4F81-91F3-AE1061506E6F}"/>
              </a:ext>
            </a:extLst>
          </p:cNvPr>
          <p:cNvSpPr/>
          <p:nvPr/>
        </p:nvSpPr>
        <p:spPr>
          <a:xfrm>
            <a:off x="1071152" y="2958502"/>
            <a:ext cx="7306494" cy="390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IP-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терминал </a:t>
            </a:r>
            <a:r>
              <a:rPr lang="ru-RU" sz="1400" dirty="0">
                <a:solidFill>
                  <a:srgbClr val="2F34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выполняет биометрическую верификацию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2F34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лицу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военнослужащего</a:t>
            </a:r>
            <a:r>
              <a:rPr lang="ru-RU" sz="1400" dirty="0">
                <a:solidFill>
                  <a:srgbClr val="2F343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перед линией раздачи пищи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отображением статуса допуска к питанию: </a:t>
            </a: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00A0A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«Доступ разрешен»</a:t>
            </a:r>
          </a:p>
          <a:p>
            <a:pPr marL="285750" lvl="0" indent="-285750" algn="just" fontAlgn="base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«Доступ запрещен»</a:t>
            </a:r>
          </a:p>
          <a:p>
            <a:pPr marL="285750" lvl="0" indent="-285750" algn="just" fontAlgn="base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«Неизвестное лицо»</a:t>
            </a:r>
          </a:p>
          <a:p>
            <a:pPr lvl="0" algn="just" fontAlgn="base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2F34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Оснащен двумя видеокамерами </a:t>
            </a:r>
          </a:p>
          <a:p>
            <a:pPr fontAlgn="base">
              <a:lnSpc>
                <a:spcPct val="107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(для распознавания лица и отображения на сенсорном дисплее) с подсветкой лица</a:t>
            </a:r>
          </a:p>
          <a:p>
            <a:pPr fontAlgn="base">
              <a:lnSpc>
                <a:spcPct val="107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>
              <a:lnSpc>
                <a:spcPct val="115000"/>
              </a:lnSpc>
            </a:pPr>
            <a:r>
              <a:rPr lang="ru-RU" sz="1400" b="1" dirty="0">
                <a:solidFill>
                  <a:srgbClr val="00A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СКОРОСТЬ РАСПОЗНАВАНИЯ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МЕНЕЕ 0,5 СЕКУНД</a:t>
            </a:r>
          </a:p>
          <a:p>
            <a:pPr fontAlgn="t">
              <a:lnSpc>
                <a:spcPct val="115000"/>
              </a:lnSpc>
            </a:pPr>
            <a:r>
              <a:rPr lang="ru-RU" sz="1400" b="1" dirty="0">
                <a:solidFill>
                  <a:srgbClr val="00A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РАССТОЯНИЕ РАСПОЗНАВАНИЯ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</a:t>
            </a:r>
            <a:r>
              <a:rPr lang="ru-RU" sz="2000" b="1" dirty="0">
                <a:latin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МЕТРА</a:t>
            </a:r>
            <a:endParaRPr lang="ru-RU" sz="2000" b="1" dirty="0">
              <a:latin typeface="Arial" panose="020B0604020202020204" pitchFamily="34" charset="0"/>
            </a:endParaRPr>
          </a:p>
          <a:p>
            <a:pPr fontAlgn="base">
              <a:lnSpc>
                <a:spcPct val="107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just" fontAlgn="base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>
              <a:solidFill>
                <a:srgbClr val="2F34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s://stilsoft.ru/images/catalog/9514.jpg">
            <a:extLst>
              <a:ext uri="{FF2B5EF4-FFF2-40B4-BE49-F238E27FC236}">
                <a16:creationId xmlns:a16="http://schemas.microsoft.com/office/drawing/2014/main" id="{CC97DF96-15B5-4077-8594-C248FF8BD12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r="28532"/>
          <a:stretch/>
        </p:blipFill>
        <p:spPr bwMode="auto">
          <a:xfrm>
            <a:off x="9605555" y="2098766"/>
            <a:ext cx="1885264" cy="4201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667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9" y="427087"/>
            <a:ext cx="387694" cy="30720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542F82-8F59-4483-B8C4-658A80963F73}"/>
              </a:ext>
            </a:extLst>
          </p:cNvPr>
          <p:cNvSpPr/>
          <p:nvPr/>
        </p:nvSpPr>
        <p:spPr>
          <a:xfrm>
            <a:off x="1009802" y="1019344"/>
            <a:ext cx="7932812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КИОСК 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«УСЛУГИ СТОЛОВОЙ»</a:t>
            </a:r>
          </a:p>
          <a:p>
            <a:pPr algn="just">
              <a:spcAft>
                <a:spcPts val="0"/>
              </a:spcAft>
            </a:pPr>
            <a:endParaRPr lang="ru-RU" sz="12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effectLst/>
              <a:latin typeface="Arial" panose="020B0604020202020204" pitchFamily="34" charset="0"/>
              <a:ea typeface="Liberation Serif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6FAC4-4773-479B-9ADB-BEAAC16C0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21" y="428756"/>
            <a:ext cx="387694" cy="30720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B5D5157-D613-4F81-91F3-AE1061506E6F}"/>
              </a:ext>
            </a:extLst>
          </p:cNvPr>
          <p:cNvSpPr/>
          <p:nvPr/>
        </p:nvSpPr>
        <p:spPr>
          <a:xfrm>
            <a:off x="1071152" y="2958502"/>
            <a:ext cx="7306494" cy="378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Киоск «услуги столовой»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—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это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защищенный сенсорный терминал</a:t>
            </a: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с видеокамерой для биометрической идентификации по лицу </a:t>
            </a: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военнослужащего/командира и термопринтером</a:t>
            </a:r>
          </a:p>
          <a:p>
            <a:pPr>
              <a:spcAft>
                <a:spcPts val="0"/>
              </a:spcAft>
            </a:pPr>
            <a:endParaRPr lang="ru-RU" sz="1600" b="1" dirty="0"/>
          </a:p>
          <a:p>
            <a:pPr lvl="0" fontAlgn="base"/>
            <a:r>
              <a:rPr lang="ru-RU" sz="1400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ФУНКЦИОНАЛ:</a:t>
            </a:r>
          </a:p>
          <a:p>
            <a:pPr lvl="0" fontAlgn="base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или групповая постановка/снятие с довольствия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endParaRPr lang="ru-RU" sz="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способа получения питания (в столовой/навынос)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endParaRPr lang="ru-RU" sz="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Верификация качества и количества выданных порций пищи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endParaRPr lang="ru-RU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Сбор обратной связи о качестве питания от стоящих на довольствии «5-звездочная оценка»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endParaRPr lang="ru-RU" sz="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отчетов о количестве выданных порций пищи и их печать в виде ведомости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endParaRPr lang="ru-RU" sz="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Печать ежедневного задания по потребности в количестве порций</a:t>
            </a: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endParaRPr lang="ru-RU" sz="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fontAlgn="base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Учет рабочего времени персонала столовой</a:t>
            </a:r>
            <a:endParaRPr lang="ru-RU" sz="1200" b="1" dirty="0"/>
          </a:p>
          <a:p>
            <a:pPr lvl="0" algn="just" fontAlgn="base">
              <a:lnSpc>
                <a:spcPct val="107000"/>
              </a:lnSpc>
              <a:spcAft>
                <a:spcPts val="0"/>
              </a:spcAft>
            </a:pPr>
            <a:endParaRPr lang="ru-RU" sz="1200" dirty="0">
              <a:solidFill>
                <a:srgbClr val="2F34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fontAlgn="base">
              <a:lnSpc>
                <a:spcPct val="107000"/>
              </a:lnSpc>
              <a:spcAft>
                <a:spcPts val="0"/>
              </a:spcAft>
            </a:pPr>
            <a:endParaRPr lang="ru-RU" sz="1400" dirty="0">
              <a:solidFill>
                <a:srgbClr val="2F343D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5D65CB-DF96-4D71-B852-E83AE70A0A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2" r="20728"/>
          <a:stretch/>
        </p:blipFill>
        <p:spPr>
          <a:xfrm>
            <a:off x="7437395" y="1577387"/>
            <a:ext cx="1614467" cy="1533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45C1FC-310D-47DD-88F1-A76069A16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244" t="29598" r="27795" b="2648"/>
          <a:stretch/>
        </p:blipFill>
        <p:spPr>
          <a:xfrm>
            <a:off x="9543342" y="1661954"/>
            <a:ext cx="1747017" cy="476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9" y="427087"/>
            <a:ext cx="387694" cy="30720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542F82-8F59-4483-B8C4-658A80963F73}"/>
              </a:ext>
            </a:extLst>
          </p:cNvPr>
          <p:cNvSpPr/>
          <p:nvPr/>
        </p:nvSpPr>
        <p:spPr>
          <a:xfrm>
            <a:off x="1009802" y="1019344"/>
            <a:ext cx="793281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ИНТЕРФЕЙСЫ 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ЗАКАЗА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ru-RU" sz="1100" dirty="0">
              <a:effectLst/>
              <a:latin typeface="Arial" panose="020B0604020202020204" pitchFamily="34" charset="0"/>
              <a:ea typeface="Liberation Serif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6FAC4-4773-479B-9ADB-BEAAC16C0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921" y="428756"/>
            <a:ext cx="387694" cy="3072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2D665-873A-43A3-8140-3937A6E40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125" y="2474258"/>
            <a:ext cx="2609570" cy="46392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C56202-9254-4483-B27C-8B78FE4CF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177" y="1860176"/>
            <a:ext cx="2783541" cy="49485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27062A-AE2D-4916-8BE2-87D1687B48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659" y="1019344"/>
            <a:ext cx="3218001" cy="57208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6795F75-0C28-4D9D-8513-A73D6D32D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5093" y="3169549"/>
            <a:ext cx="2263723" cy="25054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ACF451D-79FD-49F2-A633-48C0A271B4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6365" y="2474258"/>
            <a:ext cx="1740717" cy="105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79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38950</TotalTime>
  <Words>257</Words>
  <Application>Microsoft Office PowerPoint</Application>
  <PresentationFormat>Широкоэкранный</PresentationFormat>
  <Paragraphs>90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Inter ExtraBold</vt:lpstr>
      <vt:lpstr>Inter Semi Bold</vt:lpstr>
      <vt:lpstr>Liberation Serif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Федорова Ирина Игоревна</dc:creator>
  <cp:lastModifiedBy>Федорова Ирина Игоревна</cp:lastModifiedBy>
  <cp:revision>353</cp:revision>
  <cp:lastPrinted>2025-08-07T07:06:53Z</cp:lastPrinted>
  <dcterms:created xsi:type="dcterms:W3CDTF">2025-07-28T13:01:55Z</dcterms:created>
  <dcterms:modified xsi:type="dcterms:W3CDTF">2026-04-03T15:21:22Z</dcterms:modified>
</cp:coreProperties>
</file>